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Zoonotic</a:t>
            </a:r>
            <a:r>
              <a:rPr lang="en-US" dirty="0" smtClean="0"/>
              <a:t>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Reshma Reghu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IN" b="1" dirty="0"/>
              <a:t>Incubation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IN" dirty="0"/>
              <a:t>6 to 72 hours (</a:t>
            </a:r>
            <a:r>
              <a:rPr lang="en-IN" dirty="0" smtClean="0"/>
              <a:t>usually)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6986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 disease arises from the ingestion of the </a:t>
            </a:r>
            <a:r>
              <a:rPr lang="en-IN" dirty="0" smtClean="0"/>
              <a:t>living organisms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Recent </a:t>
            </a:r>
            <a:r>
              <a:rPr lang="en-IN" dirty="0"/>
              <a:t>studies indicate that </a:t>
            </a:r>
            <a:r>
              <a:rPr lang="en-IN" i="1" dirty="0"/>
              <a:t>Salmonella </a:t>
            </a:r>
            <a:r>
              <a:rPr lang="en-IN" i="1" dirty="0" smtClean="0"/>
              <a:t>spp. </a:t>
            </a:r>
            <a:r>
              <a:rPr lang="en-IN" dirty="0" smtClean="0"/>
              <a:t>possess </a:t>
            </a:r>
            <a:r>
              <a:rPr lang="en-IN" dirty="0"/>
              <a:t>both invasive and cholera-like </a:t>
            </a:r>
            <a:r>
              <a:rPr lang="en-IN" dirty="0" err="1"/>
              <a:t>enterotoxic</a:t>
            </a:r>
            <a:r>
              <a:rPr lang="en-IN" dirty="0"/>
              <a:t> </a:t>
            </a:r>
            <a:r>
              <a:rPr lang="en-IN" dirty="0" smtClean="0"/>
              <a:t>properties.</a:t>
            </a:r>
          </a:p>
          <a:p>
            <a:pPr algn="just"/>
            <a:r>
              <a:rPr lang="en-IN" dirty="0" smtClean="0"/>
              <a:t>Clinically</a:t>
            </a:r>
            <a:r>
              <a:rPr lang="en-IN" dirty="0"/>
              <a:t>, the disease may be manifest by one of </a:t>
            </a:r>
            <a:r>
              <a:rPr lang="en-IN" dirty="0" smtClean="0"/>
              <a:t>three syndromes: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Enteric fever</a:t>
            </a:r>
          </a:p>
          <a:p>
            <a:pPr marL="514350" indent="-514350" algn="just">
              <a:buAutoNum type="alphaLcParenR"/>
            </a:pPr>
            <a:r>
              <a:rPr lang="en-IN" i="1" dirty="0">
                <a:solidFill>
                  <a:srgbClr val="FF0000"/>
                </a:solidFill>
              </a:rPr>
              <a:t>Salmonella </a:t>
            </a:r>
            <a:r>
              <a:rPr lang="en-IN" i="1" dirty="0" err="1">
                <a:solidFill>
                  <a:srgbClr val="FF0000"/>
                </a:solidFill>
              </a:rPr>
              <a:t>enterocolitis</a:t>
            </a:r>
            <a:r>
              <a:rPr lang="en-IN" i="1" dirty="0">
                <a:solidFill>
                  <a:srgbClr val="FF0000"/>
                </a:solidFill>
              </a:rPr>
              <a:t> (gastroenteritis</a:t>
            </a:r>
            <a:r>
              <a:rPr lang="en-IN" i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 algn="just">
              <a:buAutoNum type="alphaLcParenR"/>
            </a:pPr>
            <a:r>
              <a:rPr lang="en-IN" i="1" dirty="0">
                <a:solidFill>
                  <a:srgbClr val="FF0000"/>
                </a:solidFill>
              </a:rPr>
              <a:t>Septicaemia with focal lesions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54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i="1" dirty="0"/>
              <a:t>Enteric fever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IN" i="1" dirty="0"/>
              <a:t>S. </a:t>
            </a:r>
            <a:r>
              <a:rPr lang="en-IN" i="1" dirty="0" err="1"/>
              <a:t>typhi</a:t>
            </a:r>
            <a:r>
              <a:rPr lang="en-IN" i="1" dirty="0"/>
              <a:t>, S. </a:t>
            </a:r>
            <a:r>
              <a:rPr lang="en-IN" i="1" dirty="0" err="1"/>
              <a:t>paratyphi</a:t>
            </a:r>
            <a:r>
              <a:rPr lang="en-IN" i="1" dirty="0"/>
              <a:t> A </a:t>
            </a:r>
            <a:r>
              <a:rPr lang="en-IN" dirty="0"/>
              <a:t>and C </a:t>
            </a:r>
            <a:r>
              <a:rPr lang="en-IN" dirty="0" smtClean="0"/>
              <a:t>are human </a:t>
            </a:r>
            <a:r>
              <a:rPr lang="en-IN" dirty="0"/>
              <a:t>pathogens, and are not considered zoonotic agents</a:t>
            </a:r>
          </a:p>
          <a:p>
            <a:r>
              <a:rPr lang="en-IN" i="1" dirty="0" smtClean="0"/>
              <a:t>S</a:t>
            </a:r>
            <a:r>
              <a:rPr lang="en-IN" i="1" dirty="0"/>
              <a:t>. </a:t>
            </a:r>
            <a:r>
              <a:rPr lang="en-IN" i="1" dirty="0" err="1"/>
              <a:t>paratyphi</a:t>
            </a:r>
            <a:r>
              <a:rPr lang="en-IN" i="1" dirty="0"/>
              <a:t> B, </a:t>
            </a:r>
            <a:r>
              <a:rPr lang="en-IN" dirty="0"/>
              <a:t>while predominantly found in man </a:t>
            </a:r>
            <a:r>
              <a:rPr lang="en-IN" dirty="0" smtClean="0"/>
              <a:t>has also </a:t>
            </a:r>
            <a:r>
              <a:rPr lang="en-IN" dirty="0"/>
              <a:t>been isolated from turkeys, chickens, cattle, </a:t>
            </a:r>
            <a:r>
              <a:rPr lang="en-IN" dirty="0" smtClean="0"/>
              <a:t>sheep, swine</a:t>
            </a:r>
            <a:r>
              <a:rPr lang="en-IN" dirty="0"/>
              <a:t>, mice and monkeys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7891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(ii) Salmonella </a:t>
            </a:r>
            <a:r>
              <a:rPr lang="en-IN" i="1" dirty="0" err="1"/>
              <a:t>enterocolitis</a:t>
            </a:r>
            <a:r>
              <a:rPr lang="en-IN" i="1" dirty="0"/>
              <a:t> (gastroenteritis)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This is </a:t>
            </a:r>
            <a:r>
              <a:rPr lang="en-IN" dirty="0" smtClean="0"/>
              <a:t>the most </a:t>
            </a:r>
            <a:r>
              <a:rPr lang="en-IN" dirty="0"/>
              <a:t>common manifestation of </a:t>
            </a:r>
            <a:r>
              <a:rPr lang="en-IN" i="1" dirty="0"/>
              <a:t>Salmonella </a:t>
            </a:r>
            <a:r>
              <a:rPr lang="en-IN" dirty="0"/>
              <a:t>infection. </a:t>
            </a:r>
            <a:endParaRPr lang="en-IN" dirty="0" smtClean="0"/>
          </a:p>
          <a:p>
            <a:pPr algn="just"/>
            <a:r>
              <a:rPr lang="en-IN" dirty="0" smtClean="0"/>
              <a:t>6 </a:t>
            </a:r>
            <a:r>
              <a:rPr lang="en-IN" dirty="0"/>
              <a:t>to </a:t>
            </a:r>
            <a:r>
              <a:rPr lang="en-IN" dirty="0" smtClean="0"/>
              <a:t>48 hours </a:t>
            </a:r>
            <a:r>
              <a:rPr lang="en-IN" dirty="0"/>
              <a:t>after ingestion of </a:t>
            </a:r>
            <a:r>
              <a:rPr lang="en-IN" i="1" dirty="0"/>
              <a:t>Salmonellae </a:t>
            </a:r>
            <a:r>
              <a:rPr lang="en-IN" dirty="0"/>
              <a:t>there is </a:t>
            </a:r>
            <a:r>
              <a:rPr lang="en-IN" dirty="0" smtClean="0"/>
              <a:t>nausea, headache</a:t>
            </a:r>
            <a:r>
              <a:rPr lang="en-IN" dirty="0"/>
              <a:t>, vomiting and </a:t>
            </a:r>
            <a:r>
              <a:rPr lang="en-IN" dirty="0">
                <a:solidFill>
                  <a:srgbClr val="FF0000"/>
                </a:solidFill>
              </a:rPr>
              <a:t>diarrhoea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Low </a:t>
            </a:r>
            <a:r>
              <a:rPr lang="en-IN" dirty="0"/>
              <a:t>grade fever </a:t>
            </a:r>
            <a:r>
              <a:rPr lang="en-IN" dirty="0" smtClean="0"/>
              <a:t>is common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severe cases there may be dehydration </a:t>
            </a:r>
            <a:r>
              <a:rPr lang="en-IN" dirty="0" smtClean="0"/>
              <a:t>requiring replacement </a:t>
            </a:r>
            <a:r>
              <a:rPr lang="en-IN" dirty="0"/>
              <a:t>of fluids and electrolytes.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episode </a:t>
            </a:r>
            <a:r>
              <a:rPr lang="en-IN" dirty="0" smtClean="0"/>
              <a:t>usually resolves </a:t>
            </a:r>
            <a:r>
              <a:rPr lang="en-IN" dirty="0"/>
              <a:t>in 2 to 3 days, but the stools often remain loose </a:t>
            </a:r>
            <a:r>
              <a:rPr lang="en-IN" dirty="0" smtClean="0"/>
              <a:t>for several weeks</a:t>
            </a:r>
            <a:r>
              <a:rPr lang="en-IN" dirty="0"/>
              <a:t> </a:t>
            </a:r>
            <a:r>
              <a:rPr lang="en-IN" dirty="0" smtClean="0"/>
              <a:t>with the excretion of salmonellae.</a:t>
            </a:r>
          </a:p>
          <a:p>
            <a:pPr algn="just"/>
            <a:r>
              <a:rPr lang="en-IN" dirty="0" smtClean="0"/>
              <a:t>Blood </a:t>
            </a:r>
            <a:r>
              <a:rPr lang="en-IN" dirty="0"/>
              <a:t>cultures are usually </a:t>
            </a:r>
            <a:r>
              <a:rPr lang="en-IN" dirty="0" smtClean="0"/>
              <a:t>negative but </a:t>
            </a:r>
            <a:r>
              <a:rPr lang="en-IN" dirty="0"/>
              <a:t>stool cultures are positive for salmonella and may </a:t>
            </a:r>
            <a:r>
              <a:rPr lang="en-IN" dirty="0" smtClean="0"/>
              <a:t>remain positive </a:t>
            </a:r>
            <a:r>
              <a:rPr lang="en-IN" dirty="0"/>
              <a:t>for </a:t>
            </a:r>
            <a:r>
              <a:rPr lang="en-IN" dirty="0" smtClean="0"/>
              <a:t>several </a:t>
            </a:r>
            <a:r>
              <a:rPr lang="en-IN" dirty="0"/>
              <a:t>weeks after clinical recovery. </a:t>
            </a:r>
            <a:endParaRPr lang="en-IN" dirty="0" smtClean="0"/>
          </a:p>
          <a:p>
            <a:pPr algn="just"/>
            <a:r>
              <a:rPr lang="en-IN" dirty="0" smtClean="0"/>
              <a:t>Death </a:t>
            </a:r>
            <a:r>
              <a:rPr lang="en-IN" dirty="0"/>
              <a:t>is </a:t>
            </a:r>
            <a:r>
              <a:rPr lang="en-IN" dirty="0" smtClean="0"/>
              <a:t>rare and </a:t>
            </a:r>
            <a:r>
              <a:rPr lang="en-IN" dirty="0"/>
              <a:t>occurs primarily in neonates, infants and elderly.</a:t>
            </a:r>
          </a:p>
        </p:txBody>
      </p:sp>
    </p:spTree>
    <p:extLst>
      <p:ext uri="{BB962C8B-B14F-4D97-AF65-F5344CB8AC3E}">
        <p14:creationId xmlns:p14="http://schemas.microsoft.com/office/powerpoint/2010/main" xmlns="" val="33003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i="1" dirty="0"/>
              <a:t>(iii) Septicaemia with focal lesions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Non-typhoid salmonellae </a:t>
            </a:r>
            <a:r>
              <a:rPr lang="en-IN" dirty="0"/>
              <a:t>(e.g., </a:t>
            </a:r>
            <a:r>
              <a:rPr lang="en-IN" i="1" dirty="0"/>
              <a:t>S. </a:t>
            </a:r>
            <a:r>
              <a:rPr lang="en-IN" dirty="0" smtClean="0"/>
              <a:t>cholera-</a:t>
            </a:r>
            <a:r>
              <a:rPr lang="en-IN" dirty="0" err="1" smtClean="0"/>
              <a:t>suis</a:t>
            </a:r>
            <a:r>
              <a:rPr lang="en-IN" dirty="0"/>
              <a:t>) may occasionally </a:t>
            </a:r>
            <a:r>
              <a:rPr lang="en-IN" dirty="0" smtClean="0"/>
              <a:t>invade the </a:t>
            </a:r>
            <a:r>
              <a:rPr lang="en-IN" dirty="0"/>
              <a:t>blood stream leading to generalized or localized </a:t>
            </a:r>
            <a:r>
              <a:rPr lang="en-IN" dirty="0" smtClean="0"/>
              <a:t>infection presenting </a:t>
            </a:r>
            <a:r>
              <a:rPr lang="en-IN" dirty="0"/>
              <a:t>itself as pyrexia of unknown origin. </a:t>
            </a:r>
            <a:endParaRPr lang="en-IN" dirty="0" smtClean="0"/>
          </a:p>
          <a:p>
            <a:pPr algn="just"/>
            <a:r>
              <a:rPr lang="en-IN" dirty="0" smtClean="0"/>
              <a:t>Focal</a:t>
            </a:r>
            <a:r>
              <a:rPr lang="en-IN" dirty="0"/>
              <a:t> </a:t>
            </a:r>
            <a:r>
              <a:rPr lang="en-IN" dirty="0" smtClean="0"/>
              <a:t>infection </a:t>
            </a:r>
            <a:r>
              <a:rPr lang="en-IN" dirty="0"/>
              <a:t>may result in osteomyelitis, </a:t>
            </a:r>
            <a:r>
              <a:rPr lang="en-IN" dirty="0" smtClean="0"/>
              <a:t>pyelonephritis, arthritis</a:t>
            </a:r>
            <a:r>
              <a:rPr lang="en-IN" dirty="0"/>
              <a:t>, meningitis, </a:t>
            </a:r>
            <a:r>
              <a:rPr lang="en-IN" dirty="0" err="1"/>
              <a:t>cholecystitis</a:t>
            </a:r>
            <a:r>
              <a:rPr lang="en-IN" dirty="0"/>
              <a:t> and endocarditis. </a:t>
            </a:r>
            <a:endParaRPr lang="en-IN" dirty="0" smtClean="0"/>
          </a:p>
          <a:p>
            <a:pPr algn="just"/>
            <a:r>
              <a:rPr lang="en-IN" dirty="0" smtClean="0"/>
              <a:t>Stool</a:t>
            </a:r>
            <a:r>
              <a:rPr lang="en-IN" dirty="0"/>
              <a:t> </a:t>
            </a:r>
            <a:r>
              <a:rPr lang="en-IN" dirty="0" smtClean="0"/>
              <a:t>cultures </a:t>
            </a:r>
            <a:r>
              <a:rPr lang="en-IN" dirty="0"/>
              <a:t>are negative but blood cultures are positive.</a:t>
            </a:r>
          </a:p>
        </p:txBody>
      </p:sp>
    </p:spTree>
    <p:extLst>
      <p:ext uri="{BB962C8B-B14F-4D97-AF65-F5344CB8AC3E}">
        <p14:creationId xmlns:p14="http://schemas.microsoft.com/office/powerpoint/2010/main" xmlns="" val="28172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062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RICKETTSIAL ZOONOSES</a:t>
            </a:r>
            <a:br>
              <a:rPr lang="en-IN" b="1" dirty="0"/>
            </a:br>
            <a:r>
              <a:rPr lang="en-IN" dirty="0"/>
              <a:t>(</a:t>
            </a:r>
            <a:r>
              <a:rPr lang="en-IN" dirty="0" err="1" smtClean="0"/>
              <a:t>RickettsiaI</a:t>
            </a:r>
            <a:r>
              <a:rPr lang="en-IN" dirty="0" smtClean="0"/>
              <a:t> </a:t>
            </a:r>
            <a:r>
              <a:rPr lang="en-IN" dirty="0"/>
              <a:t>diseases)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IN" dirty="0" err="1"/>
              <a:t>Rickettsial</a:t>
            </a:r>
            <a:r>
              <a:rPr lang="en-IN" dirty="0"/>
              <a:t> </a:t>
            </a:r>
            <a:r>
              <a:rPr lang="en-IN" dirty="0" err="1"/>
              <a:t>zoonoses</a:t>
            </a:r>
            <a:r>
              <a:rPr lang="en-IN" dirty="0"/>
              <a:t> are a group of </a:t>
            </a:r>
            <a:r>
              <a:rPr lang="en-IN" dirty="0" smtClean="0"/>
              <a:t>specific communicable </a:t>
            </a:r>
            <a:r>
              <a:rPr lang="en-IN" dirty="0"/>
              <a:t>diseases caused by </a:t>
            </a:r>
            <a:r>
              <a:rPr lang="en-IN" dirty="0" err="1"/>
              <a:t>rickettsial</a:t>
            </a:r>
            <a:r>
              <a:rPr lang="en-IN" dirty="0"/>
              <a:t> organisms </a:t>
            </a:r>
            <a:r>
              <a:rPr lang="en-IN" dirty="0" smtClean="0"/>
              <a:t>and transmitted </a:t>
            </a:r>
            <a:r>
              <a:rPr lang="en-IN" dirty="0"/>
              <a:t>to man by arthropod vectors, (Q </a:t>
            </a:r>
            <a:r>
              <a:rPr lang="en-IN" dirty="0" smtClean="0"/>
              <a:t>fever excepted</a:t>
            </a:r>
            <a:r>
              <a:rPr lang="en-IN" dirty="0"/>
              <a:t>). </a:t>
            </a:r>
            <a:endParaRPr lang="en-IN" dirty="0" smtClean="0"/>
          </a:p>
          <a:p>
            <a:pPr algn="just"/>
            <a:r>
              <a:rPr lang="en-IN" dirty="0" err="1" smtClean="0"/>
              <a:t>Rickettsial</a:t>
            </a:r>
            <a:r>
              <a:rPr lang="en-IN" dirty="0" smtClean="0"/>
              <a:t> diseases are </a:t>
            </a:r>
            <a:r>
              <a:rPr lang="en-IN" dirty="0"/>
              <a:t>under-diagnosed and that they contribute </a:t>
            </a:r>
            <a:r>
              <a:rPr lang="en-IN" dirty="0" smtClean="0"/>
              <a:t>substantially to </a:t>
            </a:r>
            <a:r>
              <a:rPr lang="en-IN" dirty="0"/>
              <a:t>the acute febrile burden and preventive illness in </a:t>
            </a:r>
            <a:r>
              <a:rPr lang="en-IN" dirty="0" smtClean="0"/>
              <a:t>many populations.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60204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ickettssial Diseases - Community Medicine - Lecture Slides - Doc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4" descr="Rickettssial Diseases - Community Medicine - Lecture Slides - Docs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6" name="Picture 2" descr="Rickettsi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3999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034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b="1" dirty="0"/>
              <a:t>Causal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err="1"/>
              <a:t>Rickettsiae</a:t>
            </a:r>
            <a:r>
              <a:rPr lang="en-IN" dirty="0"/>
              <a:t> are small bacteria that are </a:t>
            </a:r>
            <a:r>
              <a:rPr lang="en-IN" dirty="0" smtClean="0"/>
              <a:t>obligate intracellular </a:t>
            </a:r>
            <a:r>
              <a:rPr lang="en-IN" dirty="0"/>
              <a:t>parasites. </a:t>
            </a:r>
            <a:endParaRPr lang="en-IN" dirty="0" smtClean="0"/>
          </a:p>
          <a:p>
            <a:pPr algn="just"/>
            <a:r>
              <a:rPr lang="en-IN" dirty="0" smtClean="0"/>
              <a:t>They </a:t>
            </a:r>
            <a:r>
              <a:rPr lang="en-IN" dirty="0"/>
              <a:t>are pleomorphic, </a:t>
            </a:r>
            <a:r>
              <a:rPr lang="en-IN" dirty="0" smtClean="0"/>
              <a:t>appearing either </a:t>
            </a:r>
            <a:r>
              <a:rPr lang="en-IN" dirty="0"/>
              <a:t>as short rods, or as </a:t>
            </a:r>
            <a:r>
              <a:rPr lang="en-IN" dirty="0" err="1"/>
              <a:t>cocci</a:t>
            </a:r>
            <a:r>
              <a:rPr lang="en-IN" dirty="0"/>
              <a:t> and they occur singly, </a:t>
            </a:r>
            <a:r>
              <a:rPr lang="en-IN" dirty="0" smtClean="0"/>
              <a:t>in pairs</a:t>
            </a:r>
            <a:r>
              <a:rPr lang="en-IN" dirty="0"/>
              <a:t>, in short chains, or in filaments. </a:t>
            </a:r>
            <a:endParaRPr lang="en-IN" dirty="0" smtClean="0"/>
          </a:p>
          <a:p>
            <a:pPr algn="just"/>
            <a:r>
              <a:rPr lang="en-IN" dirty="0" smtClean="0"/>
              <a:t>With </a:t>
            </a:r>
            <a:r>
              <a:rPr lang="en-IN" dirty="0" err="1"/>
              <a:t>Giemsa's</a:t>
            </a:r>
            <a:r>
              <a:rPr lang="en-IN" dirty="0"/>
              <a:t> </a:t>
            </a:r>
            <a:r>
              <a:rPr lang="en-IN" dirty="0" smtClean="0"/>
              <a:t>stain they </a:t>
            </a:r>
            <a:r>
              <a:rPr lang="en-IN" dirty="0"/>
              <a:t>stain blue and are readily visible under microscope.</a:t>
            </a:r>
          </a:p>
          <a:p>
            <a:pPr algn="just"/>
            <a:r>
              <a:rPr lang="en-IN" dirty="0"/>
              <a:t>They grow readily in the yolk sac of the </a:t>
            </a:r>
            <a:r>
              <a:rPr lang="en-IN" dirty="0" err="1"/>
              <a:t>embryonated</a:t>
            </a:r>
            <a:r>
              <a:rPr lang="en-IN" dirty="0"/>
              <a:t> egg.</a:t>
            </a:r>
          </a:p>
          <a:p>
            <a:pPr algn="just"/>
            <a:r>
              <a:rPr lang="en-IN" dirty="0" err="1"/>
              <a:t>Rickettsial</a:t>
            </a:r>
            <a:r>
              <a:rPr lang="en-IN" dirty="0"/>
              <a:t> growth is enhanced by the presence </a:t>
            </a:r>
            <a:r>
              <a:rPr lang="en-IN" dirty="0" smtClean="0"/>
              <a:t>of </a:t>
            </a:r>
            <a:r>
              <a:rPr lang="en-IN" dirty="0" err="1" smtClean="0"/>
              <a:t>sulfonamides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9486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Excepting for Q fever, in which there is no skin </a:t>
            </a:r>
            <a:r>
              <a:rPr lang="en-IN" dirty="0" smtClean="0"/>
              <a:t>lesion, </a:t>
            </a:r>
            <a:r>
              <a:rPr lang="en-IN" dirty="0" err="1" smtClean="0"/>
              <a:t>rickettsial</a:t>
            </a:r>
            <a:r>
              <a:rPr lang="en-IN" dirty="0" smtClean="0"/>
              <a:t> </a:t>
            </a:r>
            <a:r>
              <a:rPr lang="en-IN" dirty="0"/>
              <a:t>infections are characterized by fever, </a:t>
            </a:r>
            <a:r>
              <a:rPr lang="en-IN" dirty="0" smtClean="0"/>
              <a:t>headache, malaise</a:t>
            </a:r>
            <a:r>
              <a:rPr lang="en-IN" dirty="0"/>
              <a:t>, prostration, skin rash and enlargement of </a:t>
            </a:r>
            <a:r>
              <a:rPr lang="en-IN" dirty="0" smtClean="0"/>
              <a:t>the spleen </a:t>
            </a:r>
            <a:r>
              <a:rPr lang="en-IN" dirty="0"/>
              <a:t>and liver. </a:t>
            </a:r>
            <a:endParaRPr lang="en-IN" dirty="0" smtClean="0"/>
          </a:p>
          <a:p>
            <a:pPr algn="just"/>
            <a:r>
              <a:rPr lang="en-IN" dirty="0" smtClean="0"/>
              <a:t>Tetracycline </a:t>
            </a:r>
            <a:r>
              <a:rPr lang="en-IN" dirty="0"/>
              <a:t>is the drug of choice </a:t>
            </a:r>
            <a:r>
              <a:rPr lang="en-IN" dirty="0" smtClean="0"/>
              <a:t>for specific </a:t>
            </a:r>
            <a:r>
              <a:rPr lang="en-IN" dirty="0"/>
              <a:t>treatment of all </a:t>
            </a:r>
            <a:r>
              <a:rPr lang="en-IN" dirty="0" err="1"/>
              <a:t>rickettsial</a:t>
            </a:r>
            <a:r>
              <a:rPr lang="en-IN" dirty="0"/>
              <a:t> diseases. </a:t>
            </a:r>
          </a:p>
        </p:txBody>
      </p:sp>
    </p:spTree>
    <p:extLst>
      <p:ext uri="{BB962C8B-B14F-4D97-AF65-F5344CB8AC3E}">
        <p14:creationId xmlns:p14="http://schemas.microsoft.com/office/powerpoint/2010/main" xmlns="" val="310909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31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ckettsial dise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348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r>
              <a:rPr lang="en-IN" dirty="0"/>
              <a:t>Among the major groups of </a:t>
            </a:r>
            <a:r>
              <a:rPr lang="en-IN" dirty="0" err="1"/>
              <a:t>rickettioses</a:t>
            </a:r>
            <a:r>
              <a:rPr lang="en-IN" dirty="0"/>
              <a:t>, the </a:t>
            </a:r>
            <a:r>
              <a:rPr lang="en-IN" dirty="0" smtClean="0"/>
              <a:t>commonly reported </a:t>
            </a:r>
            <a:r>
              <a:rPr lang="en-IN" dirty="0"/>
              <a:t>diseases in India are </a:t>
            </a:r>
            <a:endParaRPr lang="en-IN" dirty="0" smtClean="0"/>
          </a:p>
          <a:p>
            <a:r>
              <a:rPr lang="en-IN" dirty="0" smtClean="0"/>
              <a:t>SCRUB TYPHUS</a:t>
            </a:r>
          </a:p>
          <a:p>
            <a:r>
              <a:rPr lang="en-IN" dirty="0" smtClean="0"/>
              <a:t>MURINE FLEABORN  TYPHUS</a:t>
            </a:r>
          </a:p>
          <a:p>
            <a:r>
              <a:rPr lang="en-IN" dirty="0" smtClean="0"/>
              <a:t>INDIAN TICK TYPHUS </a:t>
            </a:r>
          </a:p>
          <a:p>
            <a:r>
              <a:rPr lang="en-IN" dirty="0" smtClean="0"/>
              <a:t>Q FEVER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5315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SCRUB TYPHUS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DISTRIBUTION</a:t>
            </a:r>
          </a:p>
          <a:p>
            <a:pPr>
              <a:buFont typeface="Wingdings" pitchFamily="2" charset="2"/>
              <a:buChar char="v"/>
            </a:pPr>
            <a:r>
              <a:rPr lang="en-IN" dirty="0"/>
              <a:t>Of the diseases caused by </a:t>
            </a:r>
            <a:r>
              <a:rPr lang="en-IN" dirty="0" err="1"/>
              <a:t>rickettsiae</a:t>
            </a:r>
            <a:r>
              <a:rPr lang="en-IN" dirty="0"/>
              <a:t> in man, the </a:t>
            </a:r>
            <a:r>
              <a:rPr lang="en-IN" dirty="0" smtClean="0"/>
              <a:t>most widespread </a:t>
            </a:r>
            <a:r>
              <a:rPr lang="en-IN" dirty="0"/>
              <a:t>is scrub typhus. 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More </a:t>
            </a:r>
            <a:r>
              <a:rPr lang="en-IN" dirty="0"/>
              <a:t>than 1 million cases occur annually. 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Most travel acquired</a:t>
            </a:r>
            <a:r>
              <a:rPr lang="en-IN" dirty="0"/>
              <a:t> </a:t>
            </a:r>
            <a:r>
              <a:rPr lang="en-IN" dirty="0" smtClean="0"/>
              <a:t>cases </a:t>
            </a:r>
            <a:r>
              <a:rPr lang="en-IN" dirty="0"/>
              <a:t>of scrub typhus occur during visits </a:t>
            </a:r>
            <a:r>
              <a:rPr lang="en-IN" dirty="0" smtClean="0"/>
              <a:t>to rural </a:t>
            </a:r>
            <a:r>
              <a:rPr lang="en-IN" dirty="0"/>
              <a:t>areas in endemic countries for activities such </a:t>
            </a:r>
            <a:r>
              <a:rPr lang="en-IN" dirty="0" smtClean="0"/>
              <a:t>as camping</a:t>
            </a:r>
            <a:r>
              <a:rPr lang="en-IN" dirty="0"/>
              <a:t>, hiking or </a:t>
            </a:r>
            <a:r>
              <a:rPr lang="en-IN" dirty="0" smtClean="0"/>
              <a:t>rafting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83526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b="1" dirty="0" smtClean="0">
                <a:solidFill>
                  <a:srgbClr val="FF0000"/>
                </a:solidFill>
              </a:rPr>
              <a:t>DIAGNOSIS-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Weil Felix reaction </a:t>
            </a:r>
            <a:r>
              <a:rPr lang="en-IN" dirty="0" smtClean="0"/>
              <a:t>with Proteus </a:t>
            </a:r>
            <a:r>
              <a:rPr lang="en-IN" dirty="0"/>
              <a:t>OX-19 becomes positive in the 2nd week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>
                <a:solidFill>
                  <a:srgbClr val="FF0000"/>
                </a:solidFill>
              </a:rPr>
              <a:t>Control measures</a:t>
            </a:r>
          </a:p>
          <a:p>
            <a:pPr marL="514350" indent="-514350" algn="just">
              <a:buAutoNum type="alphaLcParenBoth"/>
            </a:pPr>
            <a:r>
              <a:rPr lang="en-IN" i="1" dirty="0" smtClean="0"/>
              <a:t>TREATMENT</a:t>
            </a:r>
            <a:r>
              <a:rPr lang="en-IN" i="1" dirty="0"/>
              <a:t>: </a:t>
            </a:r>
            <a:endParaRPr lang="en-IN" i="1" dirty="0" smtClean="0"/>
          </a:p>
          <a:p>
            <a:pPr algn="just"/>
            <a:r>
              <a:rPr lang="en-IN" dirty="0" smtClean="0"/>
              <a:t>Tetracycline </a:t>
            </a:r>
            <a:r>
              <a:rPr lang="en-IN" dirty="0"/>
              <a:t>is the only drug of choice</a:t>
            </a:r>
            <a:r>
              <a:rPr lang="en-IN" dirty="0" smtClean="0"/>
              <a:t>.</a:t>
            </a:r>
            <a:endParaRPr lang="en-IN" dirty="0"/>
          </a:p>
          <a:p>
            <a:pPr marL="0" indent="0" algn="just">
              <a:buNone/>
            </a:pPr>
            <a:r>
              <a:rPr lang="en-IN" i="1" dirty="0"/>
              <a:t>(b) CONTROL OF FLEAS : </a:t>
            </a:r>
            <a:endParaRPr lang="en-IN" i="1" dirty="0" smtClean="0"/>
          </a:p>
          <a:p>
            <a:pPr algn="just"/>
            <a:r>
              <a:rPr lang="en-IN" dirty="0" smtClean="0"/>
              <a:t>Residual </a:t>
            </a:r>
            <a:r>
              <a:rPr lang="en-IN" dirty="0"/>
              <a:t>insecticides (</a:t>
            </a:r>
            <a:r>
              <a:rPr lang="en-IN" dirty="0" smtClean="0"/>
              <a:t>e.g. BHC</a:t>
            </a:r>
            <a:r>
              <a:rPr lang="en-IN" dirty="0"/>
              <a:t>, </a:t>
            </a:r>
            <a:r>
              <a:rPr lang="en-IN" dirty="0" err="1"/>
              <a:t>malathion</a:t>
            </a:r>
            <a:r>
              <a:rPr lang="en-IN" dirty="0"/>
              <a:t>) are effective against rat fleas. </a:t>
            </a:r>
            <a:endParaRPr lang="en-IN" dirty="0" smtClean="0"/>
          </a:p>
          <a:p>
            <a:pPr algn="just"/>
            <a:r>
              <a:rPr lang="en-IN" dirty="0" smtClean="0"/>
              <a:t>Rodent</a:t>
            </a:r>
            <a:r>
              <a:rPr lang="en-IN" dirty="0"/>
              <a:t> </a:t>
            </a:r>
            <a:r>
              <a:rPr lang="en-IN" dirty="0" smtClean="0"/>
              <a:t>control </a:t>
            </a:r>
            <a:r>
              <a:rPr lang="en-IN" dirty="0"/>
              <a:t>measures should be implemented in the </a:t>
            </a:r>
            <a:r>
              <a:rPr lang="en-IN" dirty="0" smtClean="0"/>
              <a:t>affected areas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No </a:t>
            </a:r>
            <a:r>
              <a:rPr lang="en-IN" dirty="0"/>
              <a:t>murine typhus vaccine is currently available.</a:t>
            </a:r>
          </a:p>
        </p:txBody>
      </p:sp>
    </p:spTree>
    <p:extLst>
      <p:ext uri="{BB962C8B-B14F-4D97-AF65-F5344CB8AC3E}">
        <p14:creationId xmlns:p14="http://schemas.microsoft.com/office/powerpoint/2010/main" xmlns="" val="4360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INDIAN TICK TYPHUS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AGENT</a:t>
            </a:r>
            <a:r>
              <a:rPr lang="en-IN" dirty="0" smtClean="0"/>
              <a:t> </a:t>
            </a:r>
            <a:r>
              <a:rPr lang="en-IN" dirty="0"/>
              <a:t>: </a:t>
            </a:r>
            <a:r>
              <a:rPr lang="en-IN" dirty="0" smtClean="0"/>
              <a:t> </a:t>
            </a:r>
            <a:r>
              <a:rPr lang="en-IN" i="1" dirty="0"/>
              <a:t>Rickettsia </a:t>
            </a:r>
            <a:r>
              <a:rPr lang="en-IN" i="1" dirty="0" err="1" smtClean="0"/>
              <a:t>conorii</a:t>
            </a:r>
            <a:endParaRPr lang="en-IN" i="1" dirty="0"/>
          </a:p>
          <a:p>
            <a:r>
              <a:rPr lang="en-IN" dirty="0" smtClean="0">
                <a:solidFill>
                  <a:srgbClr val="FF0000"/>
                </a:solidFill>
              </a:rPr>
              <a:t>RESERVOIR OF INFECTION 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 smtClean="0"/>
              <a:t>Tick </a:t>
            </a:r>
          </a:p>
          <a:p>
            <a:r>
              <a:rPr lang="en-IN" b="1" dirty="0">
                <a:solidFill>
                  <a:srgbClr val="FF0000"/>
                </a:solidFill>
              </a:rPr>
              <a:t>Incubation </a:t>
            </a:r>
            <a:r>
              <a:rPr lang="en-IN" b="1" dirty="0" smtClean="0">
                <a:solidFill>
                  <a:srgbClr val="FF0000"/>
                </a:solidFill>
              </a:rPr>
              <a:t>period- </a:t>
            </a:r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dirty="0"/>
              <a:t>3 to 7 days</a:t>
            </a:r>
            <a:r>
              <a:rPr lang="en-IN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Clinical features-</a:t>
            </a:r>
          </a:p>
          <a:p>
            <a:r>
              <a:rPr lang="en-IN" dirty="0"/>
              <a:t>H</a:t>
            </a:r>
            <a:r>
              <a:rPr lang="en-IN" dirty="0" smtClean="0"/>
              <a:t>istory </a:t>
            </a:r>
            <a:r>
              <a:rPr lang="en-IN" dirty="0"/>
              <a:t>of a recent tick-bite </a:t>
            </a:r>
            <a:r>
              <a:rPr lang="en-IN" dirty="0" smtClean="0"/>
              <a:t>and a </a:t>
            </a:r>
            <a:r>
              <a:rPr lang="en-IN" dirty="0"/>
              <a:t>careful examination will reveal a lesion or </a:t>
            </a:r>
            <a:r>
              <a:rPr lang="en-IN" dirty="0" err="1"/>
              <a:t>eschar</a:t>
            </a:r>
            <a:r>
              <a:rPr lang="en-IN" dirty="0"/>
              <a:t> at the </a:t>
            </a:r>
            <a:r>
              <a:rPr lang="en-IN" dirty="0" smtClean="0"/>
              <a:t>site of </a:t>
            </a:r>
            <a:r>
              <a:rPr lang="en-IN" dirty="0"/>
              <a:t>the bite. </a:t>
            </a:r>
            <a:endParaRPr lang="en-IN" dirty="0" smtClean="0"/>
          </a:p>
          <a:p>
            <a:r>
              <a:rPr lang="en-IN" dirty="0" smtClean="0"/>
              <a:t>After </a:t>
            </a:r>
            <a:r>
              <a:rPr lang="en-IN" dirty="0"/>
              <a:t>an interval of 3 to 7 days, there is an </a:t>
            </a:r>
            <a:r>
              <a:rPr lang="en-IN" dirty="0" smtClean="0"/>
              <a:t>acute onset </a:t>
            </a:r>
            <a:r>
              <a:rPr lang="en-IN" dirty="0"/>
              <a:t>of fever, which may persist for 2 to 3 weeks, </a:t>
            </a:r>
            <a:r>
              <a:rPr lang="en-IN" dirty="0" smtClean="0"/>
              <a:t>malaise and </a:t>
            </a:r>
            <a:r>
              <a:rPr lang="en-IN" dirty="0"/>
              <a:t>headache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 </a:t>
            </a:r>
            <a:r>
              <a:rPr lang="en-IN" dirty="0" err="1"/>
              <a:t>maculopapular</a:t>
            </a:r>
            <a:r>
              <a:rPr lang="en-IN" dirty="0"/>
              <a:t> rash appears on the </a:t>
            </a:r>
            <a:r>
              <a:rPr lang="en-IN" dirty="0" smtClean="0"/>
              <a:t>third day</a:t>
            </a:r>
            <a:r>
              <a:rPr lang="en-IN" dirty="0"/>
              <a:t>. </a:t>
            </a:r>
          </a:p>
          <a:p>
            <a:r>
              <a:rPr lang="en-IN" dirty="0" smtClean="0"/>
              <a:t>Rash</a:t>
            </a:r>
            <a:r>
              <a:rPr lang="en-IN" dirty="0"/>
              <a:t> </a:t>
            </a:r>
            <a:r>
              <a:rPr lang="en-IN" dirty="0" smtClean="0"/>
              <a:t>appears </a:t>
            </a:r>
            <a:r>
              <a:rPr lang="en-IN" dirty="0"/>
              <a:t>first on the extremities (ankles and wrist), </a:t>
            </a:r>
            <a:r>
              <a:rPr lang="en-IN" dirty="0" smtClean="0"/>
              <a:t>moves centripetally </a:t>
            </a:r>
            <a:r>
              <a:rPr lang="en-IN" dirty="0"/>
              <a:t>and involves the rest of the body. </a:t>
            </a:r>
          </a:p>
        </p:txBody>
      </p:sp>
    </p:spTree>
    <p:extLst>
      <p:ext uri="{BB962C8B-B14F-4D97-AF65-F5344CB8AC3E}">
        <p14:creationId xmlns:p14="http://schemas.microsoft.com/office/powerpoint/2010/main" xmlns="" val="4234482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Control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lphaLcParenBoth"/>
            </a:pPr>
            <a:r>
              <a:rPr lang="en-IN" dirty="0" smtClean="0">
                <a:solidFill>
                  <a:srgbClr val="FF0000"/>
                </a:solidFill>
              </a:rPr>
              <a:t>TREATMENT</a:t>
            </a:r>
            <a:r>
              <a:rPr lang="en-IN" dirty="0" smtClean="0"/>
              <a:t> </a:t>
            </a:r>
            <a:r>
              <a:rPr lang="en-IN" dirty="0"/>
              <a:t>: Broad spectrum antibiotics </a:t>
            </a:r>
          </a:p>
          <a:p>
            <a:pPr marL="514350" indent="-514350" algn="just">
              <a:buAutoNum type="alphaLcParenBoth"/>
            </a:pPr>
            <a:r>
              <a:rPr lang="en-IN" dirty="0" smtClean="0">
                <a:solidFill>
                  <a:srgbClr val="FF0000"/>
                </a:solidFill>
              </a:rPr>
              <a:t> PERSONAL </a:t>
            </a:r>
            <a:r>
              <a:rPr lang="en-IN" dirty="0">
                <a:solidFill>
                  <a:srgbClr val="FF0000"/>
                </a:solidFill>
              </a:rPr>
              <a:t>PROPHYLAXIS </a:t>
            </a:r>
            <a:r>
              <a:rPr lang="en-IN" dirty="0"/>
              <a:t>:</a:t>
            </a:r>
          </a:p>
          <a:p>
            <a:pPr algn="just"/>
            <a:r>
              <a:rPr lang="en-IN" dirty="0"/>
              <a:t>Known tick-infested areas should be avoided. </a:t>
            </a:r>
            <a:endParaRPr lang="en-IN" dirty="0" smtClean="0"/>
          </a:p>
          <a:p>
            <a:pPr algn="just"/>
            <a:r>
              <a:rPr lang="en-IN" dirty="0" smtClean="0"/>
              <a:t>Daily</a:t>
            </a:r>
            <a:r>
              <a:rPr lang="en-IN" dirty="0"/>
              <a:t> </a:t>
            </a:r>
            <a:r>
              <a:rPr lang="en-IN" dirty="0" smtClean="0"/>
              <a:t>inspection </a:t>
            </a:r>
            <a:r>
              <a:rPr lang="en-IN" dirty="0"/>
              <a:t>of the body for ticks is particularly important </a:t>
            </a:r>
            <a:r>
              <a:rPr lang="en-IN" dirty="0" smtClean="0"/>
              <a:t>for those </a:t>
            </a:r>
            <a:r>
              <a:rPr lang="en-IN" dirty="0"/>
              <a:t>who are exposed to the risk of infection. </a:t>
            </a:r>
            <a:endParaRPr lang="en-IN" dirty="0" smtClean="0"/>
          </a:p>
          <a:p>
            <a:pPr algn="just"/>
            <a:r>
              <a:rPr lang="en-IN" dirty="0" smtClean="0"/>
              <a:t>Disinfection</a:t>
            </a:r>
            <a:r>
              <a:rPr lang="en-IN" dirty="0"/>
              <a:t> </a:t>
            </a:r>
            <a:r>
              <a:rPr lang="en-IN" dirty="0" smtClean="0"/>
              <a:t>of </a:t>
            </a:r>
            <a:r>
              <a:rPr lang="en-IN" dirty="0"/>
              <a:t>dogs will minimize the tick population. </a:t>
            </a:r>
            <a:endParaRPr lang="en-IN" dirty="0" smtClean="0"/>
          </a:p>
          <a:p>
            <a:pPr algn="just"/>
            <a:r>
              <a:rPr lang="en-IN" dirty="0" smtClean="0"/>
              <a:t>Health education of </a:t>
            </a:r>
            <a:r>
              <a:rPr lang="en-IN" dirty="0"/>
              <a:t>the people in the mode of transmission by ticks, and </a:t>
            </a:r>
            <a:r>
              <a:rPr lang="en-IN" dirty="0" smtClean="0"/>
              <a:t>the means </a:t>
            </a:r>
            <a:r>
              <a:rPr lang="en-IN" dirty="0"/>
              <a:t>of personal protection is equally important.</a:t>
            </a:r>
          </a:p>
        </p:txBody>
      </p:sp>
    </p:spTree>
    <p:extLst>
      <p:ext uri="{BB962C8B-B14F-4D97-AF65-F5344CB8AC3E}">
        <p14:creationId xmlns:p14="http://schemas.microsoft.com/office/powerpoint/2010/main" xmlns="" val="227040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Q FEVER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</a:rPr>
              <a:t>AGENT</a:t>
            </a:r>
            <a:r>
              <a:rPr lang="en-IN" dirty="0" smtClean="0"/>
              <a:t>- </a:t>
            </a:r>
            <a:r>
              <a:rPr lang="en-IN" i="1" dirty="0" err="1"/>
              <a:t>Coxiella</a:t>
            </a:r>
            <a:r>
              <a:rPr lang="en-IN" i="1" dirty="0"/>
              <a:t> </a:t>
            </a:r>
            <a:r>
              <a:rPr lang="en-IN" i="1" dirty="0" err="1" smtClean="0"/>
              <a:t>burnetii</a:t>
            </a:r>
            <a:endParaRPr lang="en-IN" i="1" dirty="0" smtClean="0"/>
          </a:p>
          <a:p>
            <a:pPr algn="just"/>
            <a:r>
              <a:rPr lang="en-IN" dirty="0">
                <a:solidFill>
                  <a:srgbClr val="FF0000"/>
                </a:solidFill>
              </a:rPr>
              <a:t>ANIMAL </a:t>
            </a:r>
            <a:r>
              <a:rPr lang="en-IN" dirty="0" smtClean="0">
                <a:solidFill>
                  <a:srgbClr val="FF0000"/>
                </a:solidFill>
              </a:rPr>
              <a:t>HOSTS- </a:t>
            </a:r>
            <a:r>
              <a:rPr lang="en-IN" dirty="0"/>
              <a:t>Cattle, sheep, goats, ticks and </a:t>
            </a:r>
            <a:r>
              <a:rPr lang="en-IN" dirty="0" smtClean="0"/>
              <a:t>some wild </a:t>
            </a:r>
            <a:r>
              <a:rPr lang="en-IN" dirty="0"/>
              <a:t>animals are natural </a:t>
            </a:r>
            <a:r>
              <a:rPr lang="en-IN" dirty="0" smtClean="0"/>
              <a:t>reservoirs.</a:t>
            </a:r>
          </a:p>
          <a:p>
            <a:pPr algn="just"/>
            <a:r>
              <a:rPr lang="en-IN" b="1" dirty="0">
                <a:solidFill>
                  <a:srgbClr val="FF0000"/>
                </a:solidFill>
              </a:rPr>
              <a:t>Incubation </a:t>
            </a:r>
            <a:r>
              <a:rPr lang="en-IN" b="1" dirty="0" smtClean="0">
                <a:solidFill>
                  <a:srgbClr val="FF0000"/>
                </a:solidFill>
              </a:rPr>
              <a:t>period- </a:t>
            </a:r>
            <a:r>
              <a:rPr lang="en-IN" dirty="0" smtClean="0"/>
              <a:t>2 </a:t>
            </a:r>
            <a:r>
              <a:rPr lang="en-IN" dirty="0"/>
              <a:t>to 3 weeks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>
                <a:solidFill>
                  <a:srgbClr val="FF0000"/>
                </a:solidFill>
              </a:rPr>
              <a:t>Mode of </a:t>
            </a:r>
            <a:r>
              <a:rPr lang="en-IN" b="1" dirty="0" smtClean="0">
                <a:solidFill>
                  <a:srgbClr val="FF0000"/>
                </a:solidFill>
              </a:rPr>
              <a:t>transmission-</a:t>
            </a:r>
          </a:p>
          <a:p>
            <a:pPr marL="571500" indent="-571500" algn="just">
              <a:buAutoNum type="romanLcParenBoth"/>
            </a:pPr>
            <a:r>
              <a:rPr lang="en-IN" dirty="0" smtClean="0"/>
              <a:t>inhalation </a:t>
            </a:r>
            <a:r>
              <a:rPr lang="en-IN" dirty="0"/>
              <a:t>of infected </a:t>
            </a:r>
            <a:r>
              <a:rPr lang="en-IN" dirty="0" smtClean="0"/>
              <a:t>dust from </a:t>
            </a:r>
            <a:r>
              <a:rPr lang="en-IN" dirty="0"/>
              <a:t>soil previously contaminated by urine or faeces </a:t>
            </a:r>
            <a:r>
              <a:rPr lang="en-IN" dirty="0" smtClean="0"/>
              <a:t>of diseased </a:t>
            </a:r>
            <a:r>
              <a:rPr lang="en-IN" dirty="0"/>
              <a:t>animals. </a:t>
            </a:r>
            <a:endParaRPr lang="en-IN" dirty="0" smtClean="0"/>
          </a:p>
          <a:p>
            <a:pPr marL="571500" indent="-571500" algn="just">
              <a:buAutoNum type="romanLcParenBoth"/>
            </a:pPr>
            <a:r>
              <a:rPr lang="en-IN" dirty="0" smtClean="0"/>
              <a:t>The </a:t>
            </a:r>
            <a:r>
              <a:rPr lang="en-IN" dirty="0"/>
              <a:t>organism can also be </a:t>
            </a:r>
            <a:r>
              <a:rPr lang="en-IN" dirty="0" smtClean="0"/>
              <a:t>transmitted through </a:t>
            </a:r>
            <a:r>
              <a:rPr lang="en-IN" dirty="0"/>
              <a:t>aerosols. </a:t>
            </a:r>
            <a:r>
              <a:rPr lang="en-IN" dirty="0" smtClean="0"/>
              <a:t>In most </a:t>
            </a:r>
            <a:r>
              <a:rPr lang="en-IN" dirty="0"/>
              <a:t>countries, the respiratory route is regarded as </a:t>
            </a:r>
            <a:r>
              <a:rPr lang="en-IN" dirty="0" smtClean="0"/>
              <a:t>most important.</a:t>
            </a:r>
          </a:p>
          <a:p>
            <a:pPr marL="571500" indent="-571500" algn="just">
              <a:buAutoNum type="romanLcParenBoth"/>
            </a:pPr>
            <a:r>
              <a:rPr lang="en-IN" dirty="0" smtClean="0"/>
              <a:t>the </a:t>
            </a:r>
            <a:r>
              <a:rPr lang="en-IN" dirty="0"/>
              <a:t>organism can also gain entry </a:t>
            </a:r>
            <a:r>
              <a:rPr lang="en-IN" dirty="0" smtClean="0"/>
              <a:t>into the </a:t>
            </a:r>
            <a:r>
              <a:rPr lang="en-IN" dirty="0"/>
              <a:t>body through abrasions, conjunctivae or ingestion </a:t>
            </a:r>
            <a:r>
              <a:rPr lang="en-IN" dirty="0" smtClean="0"/>
              <a:t>of contaminated </a:t>
            </a:r>
            <a:r>
              <a:rPr lang="en-IN" dirty="0"/>
              <a:t>foods such as meat, milk and milk products. </a:t>
            </a:r>
          </a:p>
        </p:txBody>
      </p:sp>
    </p:spTree>
    <p:extLst>
      <p:ext uri="{BB962C8B-B14F-4D97-AF65-F5344CB8AC3E}">
        <p14:creationId xmlns:p14="http://schemas.microsoft.com/office/powerpoint/2010/main" xmlns="" val="3864178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3600" b="1" dirty="0" smtClean="0">
                <a:solidFill>
                  <a:srgbClr val="FF0000"/>
                </a:solidFill>
              </a:rPr>
              <a:t>CLINICAL FEATURES</a:t>
            </a:r>
          </a:p>
          <a:p>
            <a:r>
              <a:rPr lang="en-IN" dirty="0" smtClean="0"/>
              <a:t>The </a:t>
            </a:r>
            <a:r>
              <a:rPr lang="en-IN" dirty="0"/>
              <a:t>disease has an acute onset with fever, chills, </a:t>
            </a:r>
            <a:r>
              <a:rPr lang="en-IN" dirty="0" smtClean="0"/>
              <a:t>general malaise </a:t>
            </a:r>
            <a:r>
              <a:rPr lang="en-IN" dirty="0"/>
              <a:t>and headache.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clinical picture is one </a:t>
            </a:r>
            <a:r>
              <a:rPr lang="en-IN" dirty="0" smtClean="0"/>
              <a:t>of influenza </a:t>
            </a:r>
            <a:r>
              <a:rPr lang="en-IN" dirty="0"/>
              <a:t>or non-bacterial pneumonia rather than a </a:t>
            </a:r>
            <a:r>
              <a:rPr lang="en-IN" dirty="0" smtClean="0"/>
              <a:t>typhus fever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There </a:t>
            </a:r>
            <a:r>
              <a:rPr lang="en-IN" dirty="0"/>
              <a:t>is no rash or local lesion.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infection </a:t>
            </a:r>
            <a:r>
              <a:rPr lang="en-IN" dirty="0" smtClean="0"/>
              <a:t>can cause </a:t>
            </a:r>
            <a:r>
              <a:rPr lang="en-IN" dirty="0"/>
              <a:t>pneumonia, hepatitis, encephalitis and </a:t>
            </a:r>
            <a:r>
              <a:rPr lang="en-IN" dirty="0" smtClean="0"/>
              <a:t>rarely endocarditis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err="1" smtClean="0"/>
              <a:t>Inapparent</a:t>
            </a:r>
            <a:r>
              <a:rPr lang="en-IN" dirty="0" smtClean="0"/>
              <a:t> </a:t>
            </a:r>
            <a:r>
              <a:rPr lang="en-IN" dirty="0"/>
              <a:t>infections also occur.</a:t>
            </a:r>
          </a:p>
          <a:p>
            <a:pPr marL="0" indent="0">
              <a:buNone/>
            </a:pPr>
            <a:r>
              <a:rPr lang="en-IN" sz="3600" b="1" dirty="0" smtClean="0">
                <a:solidFill>
                  <a:srgbClr val="FF0000"/>
                </a:solidFill>
              </a:rPr>
              <a:t>CONTROL MEASURES</a:t>
            </a:r>
          </a:p>
          <a:p>
            <a:pPr marL="514350" indent="-514350">
              <a:buAutoNum type="alphaLcParenBoth"/>
            </a:pPr>
            <a:r>
              <a:rPr lang="en-IN" i="1" dirty="0" smtClean="0"/>
              <a:t>TREATMENT </a:t>
            </a:r>
            <a:r>
              <a:rPr lang="en-IN" dirty="0"/>
              <a:t>: </a:t>
            </a:r>
            <a:r>
              <a:rPr lang="en-IN" dirty="0" smtClean="0"/>
              <a:t> </a:t>
            </a:r>
            <a:r>
              <a:rPr lang="en-IN" dirty="0"/>
              <a:t>Doxycycline is the </a:t>
            </a:r>
            <a:r>
              <a:rPr lang="en-IN" dirty="0" smtClean="0"/>
              <a:t>drug of </a:t>
            </a:r>
            <a:r>
              <a:rPr lang="en-IN" dirty="0"/>
              <a:t>choice. </a:t>
            </a:r>
            <a:endParaRPr lang="en-IN" dirty="0" smtClean="0"/>
          </a:p>
          <a:p>
            <a:pPr marL="514350" indent="-514350">
              <a:buAutoNum type="alphaLcParenBoth"/>
            </a:pPr>
            <a:r>
              <a:rPr lang="en-IN" i="1" dirty="0" smtClean="0"/>
              <a:t>PREVENTIVE </a:t>
            </a:r>
            <a:r>
              <a:rPr lang="en-IN" i="1" dirty="0"/>
              <a:t>MEASURES : </a:t>
            </a:r>
          </a:p>
          <a:p>
            <a:r>
              <a:rPr lang="en-IN" dirty="0" smtClean="0"/>
              <a:t>Pasteurization or boiling </a:t>
            </a:r>
            <a:r>
              <a:rPr lang="en-IN" dirty="0"/>
              <a:t>of milk to inactivate the causative agent; </a:t>
            </a:r>
            <a:r>
              <a:rPr lang="en-IN" dirty="0" smtClean="0"/>
              <a:t>providing sanitary </a:t>
            </a:r>
            <a:r>
              <a:rPr lang="en-IN" dirty="0"/>
              <a:t>cattle sheds; adequate disinfection and disposal </a:t>
            </a:r>
            <a:r>
              <a:rPr lang="en-IN" dirty="0" smtClean="0"/>
              <a:t>of products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inactivated </a:t>
            </a:r>
            <a:r>
              <a:rPr lang="en-IN" i="1" dirty="0" err="1"/>
              <a:t>Coxiella</a:t>
            </a:r>
            <a:r>
              <a:rPr lang="en-IN" i="1" dirty="0"/>
              <a:t> </a:t>
            </a:r>
            <a:r>
              <a:rPr lang="en-IN" dirty="0"/>
              <a:t>vaccine has also </a:t>
            </a:r>
            <a:r>
              <a:rPr lang="en-IN" dirty="0" smtClean="0"/>
              <a:t>been prepared </a:t>
            </a:r>
            <a:r>
              <a:rPr lang="en-IN" dirty="0"/>
              <a:t>to protect occupationally exposed workers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88257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OTHER </a:t>
            </a:r>
            <a:r>
              <a:rPr lang="en-IN" b="1" dirty="0" smtClean="0"/>
              <a:t>RICKETTSIAL </a:t>
            </a:r>
            <a:r>
              <a:rPr lang="en-IN" b="1" dirty="0"/>
              <a:t>INFECTIONS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N" b="1" dirty="0" smtClean="0"/>
              <a:t>Epidemic typhus</a:t>
            </a:r>
          </a:p>
          <a:p>
            <a:pPr marL="514350" indent="-514350">
              <a:buAutoNum type="arabicPeriod"/>
            </a:pPr>
            <a:r>
              <a:rPr lang="en-IN" b="1" dirty="0" err="1" smtClean="0"/>
              <a:t>Rickettsialpox</a:t>
            </a:r>
            <a:endParaRPr lang="en-IN" b="1" dirty="0" smtClean="0"/>
          </a:p>
          <a:p>
            <a:pPr marL="514350" indent="-514350">
              <a:buAutoNum type="arabicPeriod"/>
            </a:pPr>
            <a:r>
              <a:rPr lang="en-IN" b="1" dirty="0" smtClean="0"/>
              <a:t>Trench </a:t>
            </a:r>
            <a:r>
              <a:rPr lang="en-IN" b="1" dirty="0"/>
              <a:t>fever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6475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1. Epidemic typhus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The infection is transmitted from man to man by </a:t>
            </a:r>
            <a:r>
              <a:rPr lang="en-IN" dirty="0" smtClean="0"/>
              <a:t>the infected </a:t>
            </a:r>
            <a:r>
              <a:rPr lang="en-IN" dirty="0"/>
              <a:t>louse </a:t>
            </a:r>
            <a:r>
              <a:rPr lang="en-IN" i="1" dirty="0"/>
              <a:t>(P </a:t>
            </a:r>
            <a:r>
              <a:rPr lang="en-IN" i="1" dirty="0" err="1"/>
              <a:t>corporis</a:t>
            </a:r>
            <a:r>
              <a:rPr lang="en-IN" i="1" dirty="0"/>
              <a:t> and P </a:t>
            </a:r>
            <a:r>
              <a:rPr lang="en-IN" i="1" dirty="0" err="1"/>
              <a:t>capitis</a:t>
            </a:r>
            <a:r>
              <a:rPr lang="en-IN" i="1" dirty="0"/>
              <a:t>). </a:t>
            </a:r>
            <a:endParaRPr lang="en-IN" i="1" dirty="0" smtClean="0"/>
          </a:p>
          <a:p>
            <a:r>
              <a:rPr lang="en-IN" dirty="0" smtClean="0"/>
              <a:t>The </a:t>
            </a:r>
            <a:r>
              <a:rPr lang="en-IN" dirty="0"/>
              <a:t>louse </a:t>
            </a:r>
            <a:r>
              <a:rPr lang="en-IN" dirty="0" smtClean="0"/>
              <a:t>gets infected </a:t>
            </a:r>
            <a:r>
              <a:rPr lang="en-IN" dirty="0"/>
              <a:t>by feeding on an infectious patient during </a:t>
            </a:r>
            <a:r>
              <a:rPr lang="en-IN" dirty="0" smtClean="0"/>
              <a:t>the febrile </a:t>
            </a:r>
            <a:r>
              <a:rPr lang="en-IN" dirty="0"/>
              <a:t>stage.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organisms multiply in the cells lining </a:t>
            </a:r>
            <a:r>
              <a:rPr lang="en-IN" dirty="0" smtClean="0"/>
              <a:t>the intestinal </a:t>
            </a:r>
            <a:r>
              <a:rPr lang="en-IN" dirty="0"/>
              <a:t>tract of the louse and begin to appear in 3 to </a:t>
            </a:r>
            <a:r>
              <a:rPr lang="en-IN" dirty="0" smtClean="0"/>
              <a:t>5 days </a:t>
            </a:r>
            <a:r>
              <a:rPr lang="en-IN" dirty="0"/>
              <a:t>in the louse faeces. </a:t>
            </a:r>
            <a:endParaRPr lang="en-IN" dirty="0" smtClean="0"/>
          </a:p>
          <a:p>
            <a:r>
              <a:rPr lang="en-IN" dirty="0" smtClean="0"/>
              <a:t>Man </a:t>
            </a:r>
            <a:r>
              <a:rPr lang="en-IN" dirty="0"/>
              <a:t>acquires the disease not by </a:t>
            </a:r>
            <a:r>
              <a:rPr lang="en-IN" dirty="0" smtClean="0"/>
              <a:t>the bite </a:t>
            </a:r>
            <a:r>
              <a:rPr lang="en-IN" dirty="0"/>
              <a:t>of the louse, but 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{i) by scratching and </a:t>
            </a:r>
            <a:r>
              <a:rPr lang="en-IN" dirty="0" smtClean="0"/>
              <a:t>inoculating himself </a:t>
            </a:r>
            <a:r>
              <a:rPr lang="en-IN" dirty="0"/>
              <a:t>with the infected louse </a:t>
            </a:r>
            <a:r>
              <a:rPr lang="en-IN" dirty="0" smtClean="0"/>
              <a:t>faeces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(ii) by crushing </a:t>
            </a:r>
            <a:r>
              <a:rPr lang="en-IN" dirty="0" smtClean="0"/>
              <a:t>an infected </a:t>
            </a:r>
            <a:r>
              <a:rPr lang="en-IN" dirty="0"/>
              <a:t>louse on his person, and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{</a:t>
            </a:r>
            <a:r>
              <a:rPr lang="en-IN" dirty="0"/>
              <a:t>iii) possibly by </a:t>
            </a:r>
            <a:r>
              <a:rPr lang="en-IN" dirty="0" smtClean="0"/>
              <a:t>inhalation of </a:t>
            </a:r>
            <a:r>
              <a:rPr lang="en-IN" dirty="0"/>
              <a:t>infected louse faeces or dust.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infected louse </a:t>
            </a:r>
            <a:r>
              <a:rPr lang="en-IN" dirty="0" smtClean="0"/>
              <a:t>after 10-14 </a:t>
            </a:r>
            <a:r>
              <a:rPr lang="en-IN" dirty="0"/>
              <a:t>days of existence dies of the infection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In </a:t>
            </a:r>
            <a:r>
              <a:rPr lang="en-IN" dirty="0"/>
              <a:t>humans, </a:t>
            </a:r>
            <a:r>
              <a:rPr lang="en-IN" dirty="0" smtClean="0"/>
              <a:t>the organisms </a:t>
            </a:r>
            <a:r>
              <a:rPr lang="en-IN" dirty="0"/>
              <a:t>can persist for many years as latent </a:t>
            </a:r>
            <a:r>
              <a:rPr lang="en-IN" dirty="0" smtClean="0"/>
              <a:t>infection without </a:t>
            </a:r>
            <a:r>
              <a:rPr lang="en-IN" dirty="0"/>
              <a:t>any symptoms, and the disease may appear later </a:t>
            </a:r>
            <a:r>
              <a:rPr lang="en-IN" dirty="0" smtClean="0"/>
              <a:t>as </a:t>
            </a:r>
            <a:r>
              <a:rPr lang="en-IN" b="1" i="1" dirty="0" smtClean="0"/>
              <a:t>Brill-Zinsser disease</a:t>
            </a:r>
          </a:p>
          <a:p>
            <a:r>
              <a:rPr lang="en-IN" b="1" i="1" dirty="0"/>
              <a:t>T</a:t>
            </a:r>
            <a:r>
              <a:rPr lang="en-IN" dirty="0" smtClean="0"/>
              <a:t>ransmitted </a:t>
            </a:r>
            <a:r>
              <a:rPr lang="en-IN" dirty="0"/>
              <a:t>to </a:t>
            </a:r>
            <a:r>
              <a:rPr lang="en-IN" dirty="0" smtClean="0"/>
              <a:t>other humans </a:t>
            </a:r>
            <a:r>
              <a:rPr lang="en-IN" dirty="0"/>
              <a:t>by the louse.</a:t>
            </a:r>
          </a:p>
        </p:txBody>
      </p:sp>
    </p:spTree>
    <p:extLst>
      <p:ext uri="{BB962C8B-B14F-4D97-AF65-F5344CB8AC3E}">
        <p14:creationId xmlns:p14="http://schemas.microsoft.com/office/powerpoint/2010/main" xmlns="" val="412951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idemiology of bacterial zoonotic diseases with their prevention and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" y="0"/>
            <a:ext cx="91386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10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2. </a:t>
            </a:r>
            <a:r>
              <a:rPr lang="en-IN" b="1" dirty="0" err="1">
                <a:solidFill>
                  <a:srgbClr val="FF0000"/>
                </a:solidFill>
              </a:rPr>
              <a:t>Rickettsialpox</a:t>
            </a:r>
            <a:endParaRPr lang="en-IN" b="1" dirty="0">
              <a:solidFill>
                <a:srgbClr val="FF0000"/>
              </a:solidFill>
            </a:endParaRPr>
          </a:p>
          <a:p>
            <a:pPr algn="just"/>
            <a:r>
              <a:rPr lang="en-IN" dirty="0"/>
              <a:t>Man gets the infection through the bite of certain </a:t>
            </a:r>
            <a:r>
              <a:rPr lang="en-IN" dirty="0" smtClean="0"/>
              <a:t>infected mites</a:t>
            </a:r>
            <a:r>
              <a:rPr lang="en-IN" dirty="0"/>
              <a:t>, which are found on mice (</a:t>
            </a:r>
            <a:r>
              <a:rPr lang="en-IN" dirty="0" err="1"/>
              <a:t>Mus</a:t>
            </a:r>
            <a:r>
              <a:rPr lang="en-IN" dirty="0"/>
              <a:t> </a:t>
            </a:r>
            <a:r>
              <a:rPr lang="en-IN" i="1" dirty="0" err="1"/>
              <a:t>musculus</a:t>
            </a:r>
            <a:r>
              <a:rPr lang="en-IN" i="1" dirty="0"/>
              <a:t>).</a:t>
            </a:r>
          </a:p>
          <a:p>
            <a:pPr algn="just"/>
            <a:r>
              <a:rPr lang="en-IN" dirty="0" err="1"/>
              <a:t>Transovarial</a:t>
            </a:r>
            <a:r>
              <a:rPr lang="en-IN" dirty="0"/>
              <a:t> transmission occurs in the mite.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mouse </a:t>
            </a:r>
            <a:r>
              <a:rPr lang="en-IN" dirty="0" smtClean="0"/>
              <a:t>acts as </a:t>
            </a:r>
            <a:r>
              <a:rPr lang="en-IN" dirty="0"/>
              <a:t>true reservoir as well as vector. </a:t>
            </a:r>
            <a:endParaRPr lang="en-IN" dirty="0" smtClean="0"/>
          </a:p>
          <a:p>
            <a:pPr algn="just"/>
            <a:r>
              <a:rPr lang="en-IN" dirty="0" err="1" smtClean="0"/>
              <a:t>Rickettsialpox</a:t>
            </a:r>
            <a:r>
              <a:rPr lang="en-IN" dirty="0" smtClean="0"/>
              <a:t> </a:t>
            </a:r>
            <a:r>
              <a:rPr lang="en-IN" dirty="0"/>
              <a:t>may </a:t>
            </a:r>
            <a:r>
              <a:rPr lang="en-IN" dirty="0" smtClean="0"/>
              <a:t>be confused </a:t>
            </a:r>
            <a:r>
              <a:rPr lang="en-IN" dirty="0"/>
              <a:t>with atypical cases of chickenpox.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3. Trench fever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vector </a:t>
            </a:r>
            <a:r>
              <a:rPr lang="en-IN" dirty="0" smtClean="0"/>
              <a:t>is louse </a:t>
            </a:r>
            <a:r>
              <a:rPr lang="en-IN" dirty="0"/>
              <a:t>and the disease is transmitted by louse faeces. </a:t>
            </a:r>
            <a:endParaRPr lang="en-IN" dirty="0" smtClean="0"/>
          </a:p>
          <a:p>
            <a:pPr algn="just"/>
            <a:r>
              <a:rPr lang="en-IN" dirty="0" smtClean="0"/>
              <a:t>Man is the </a:t>
            </a:r>
            <a:r>
              <a:rPr lang="en-IN" dirty="0"/>
              <a:t>only known reservoir.</a:t>
            </a:r>
          </a:p>
        </p:txBody>
      </p:sp>
    </p:spTree>
    <p:extLst>
      <p:ext uri="{BB962C8B-B14F-4D97-AF65-F5344CB8AC3E}">
        <p14:creationId xmlns:p14="http://schemas.microsoft.com/office/powerpoint/2010/main" xmlns="" val="27021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AGENT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6096000" cy="5791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/>
              <a:t>Salmonellae </a:t>
            </a:r>
            <a:r>
              <a:rPr lang="en-IN" dirty="0" smtClean="0"/>
              <a:t> </a:t>
            </a:r>
            <a:r>
              <a:rPr lang="en-IN" dirty="0"/>
              <a:t>gram-negative rods, </a:t>
            </a:r>
            <a:r>
              <a:rPr lang="en-IN" dirty="0" smtClean="0"/>
              <a:t>comprises a group of bacteria, resistant </a:t>
            </a:r>
            <a:r>
              <a:rPr lang="en-IN" dirty="0"/>
              <a:t>to various environmental factors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bacterium </a:t>
            </a:r>
            <a:r>
              <a:rPr lang="en-IN" dirty="0" smtClean="0"/>
              <a:t>is sensitive </a:t>
            </a:r>
            <a:r>
              <a:rPr lang="en-IN" dirty="0"/>
              <a:t>to heat and will not survive temperatures </a:t>
            </a:r>
            <a:r>
              <a:rPr lang="en-IN" dirty="0" smtClean="0"/>
              <a:t>above 70 </a:t>
            </a:r>
            <a:r>
              <a:rPr lang="en-IN" dirty="0" err="1"/>
              <a:t>deg</a:t>
            </a:r>
            <a:r>
              <a:rPr lang="en-IN" dirty="0"/>
              <a:t> C.</a:t>
            </a:r>
          </a:p>
          <a:p>
            <a:pPr algn="just"/>
            <a:r>
              <a:rPr lang="en-IN" dirty="0"/>
              <a:t>From an epidemiological point of view, salmonellae </a:t>
            </a:r>
            <a:r>
              <a:rPr lang="en-IN" dirty="0" smtClean="0"/>
              <a:t>can be </a:t>
            </a:r>
            <a:r>
              <a:rPr lang="en-IN" dirty="0"/>
              <a:t>classified into three main groups </a:t>
            </a:r>
            <a:r>
              <a:rPr lang="en-IN" i="1" dirty="0" smtClean="0"/>
              <a:t>.</a:t>
            </a:r>
            <a:endParaRPr lang="en-IN" i="1" dirty="0"/>
          </a:p>
          <a:p>
            <a:pPr marL="0" indent="0" algn="just">
              <a:buNone/>
            </a:pPr>
            <a:r>
              <a:rPr lang="en-IN" dirty="0" smtClean="0"/>
              <a:t> (</a:t>
            </a:r>
            <a:r>
              <a:rPr lang="en-IN" dirty="0"/>
              <a:t>i) those which infect only man - e.g., </a:t>
            </a:r>
            <a:r>
              <a:rPr lang="en-IN" i="1" dirty="0"/>
              <a:t>S. </a:t>
            </a:r>
            <a:r>
              <a:rPr lang="en-IN" i="1" dirty="0" err="1" smtClean="0"/>
              <a:t>typhi</a:t>
            </a:r>
            <a:r>
              <a:rPr lang="en-IN" i="1" dirty="0" smtClean="0"/>
              <a:t>, S</a:t>
            </a:r>
            <a:r>
              <a:rPr lang="en-IN" i="1" dirty="0"/>
              <a:t>. </a:t>
            </a:r>
            <a:r>
              <a:rPr lang="en-IN" i="1" dirty="0" err="1"/>
              <a:t>paratyphi</a:t>
            </a:r>
            <a:r>
              <a:rPr lang="en-IN" i="1" dirty="0"/>
              <a:t> A </a:t>
            </a:r>
            <a:r>
              <a:rPr lang="en-IN" dirty="0"/>
              <a:t>and C.</a:t>
            </a:r>
          </a:p>
          <a:p>
            <a:pPr marL="0" indent="0" algn="just">
              <a:buNone/>
            </a:pPr>
            <a:r>
              <a:rPr lang="en-IN" dirty="0"/>
              <a:t>(ii) those that are host-adapted for particular </a:t>
            </a:r>
            <a:r>
              <a:rPr lang="en-IN" dirty="0" smtClean="0"/>
              <a:t>species of </a:t>
            </a:r>
            <a:r>
              <a:rPr lang="en-IN" dirty="0"/>
              <a:t>animals, e.g., </a:t>
            </a:r>
            <a:r>
              <a:rPr lang="en-IN" i="1" dirty="0"/>
              <a:t>S. cholera-</a:t>
            </a:r>
            <a:r>
              <a:rPr lang="en-IN" i="1" dirty="0" err="1"/>
              <a:t>suis</a:t>
            </a:r>
            <a:r>
              <a:rPr lang="en-IN" i="1" dirty="0"/>
              <a:t> </a:t>
            </a:r>
            <a:r>
              <a:rPr lang="en-IN" dirty="0"/>
              <a:t>in swine, </a:t>
            </a:r>
            <a:r>
              <a:rPr lang="en-IN" i="1" dirty="0"/>
              <a:t>S. </a:t>
            </a:r>
            <a:r>
              <a:rPr lang="en-IN" i="1" dirty="0" err="1" smtClean="0"/>
              <a:t>dublin</a:t>
            </a:r>
            <a:r>
              <a:rPr lang="en-IN" i="1" dirty="0" smtClean="0"/>
              <a:t> </a:t>
            </a:r>
            <a:r>
              <a:rPr lang="en-IN" dirty="0" smtClean="0"/>
              <a:t>in </a:t>
            </a:r>
            <a:r>
              <a:rPr lang="en-IN" dirty="0"/>
              <a:t>cattle, </a:t>
            </a:r>
            <a:r>
              <a:rPr lang="en-IN" i="1" dirty="0"/>
              <a:t>S. </a:t>
            </a:r>
            <a:r>
              <a:rPr lang="en-IN" i="1" dirty="0" err="1"/>
              <a:t>abortus</a:t>
            </a:r>
            <a:r>
              <a:rPr lang="en-IN" i="1" dirty="0"/>
              <a:t> </a:t>
            </a:r>
            <a:r>
              <a:rPr lang="en-IN" i="1" dirty="0" err="1"/>
              <a:t>equi</a:t>
            </a:r>
            <a:r>
              <a:rPr lang="en-IN" i="1" dirty="0"/>
              <a:t> </a:t>
            </a:r>
            <a:r>
              <a:rPr lang="en-IN" dirty="0"/>
              <a:t>in horses, </a:t>
            </a:r>
            <a:r>
              <a:rPr lang="en-IN" i="1" dirty="0"/>
              <a:t>S. </a:t>
            </a:r>
            <a:r>
              <a:rPr lang="en-IN" i="1" dirty="0" err="1"/>
              <a:t>gallinarum</a:t>
            </a:r>
            <a:r>
              <a:rPr lang="en-IN" i="1" dirty="0"/>
              <a:t> </a:t>
            </a:r>
            <a:r>
              <a:rPr lang="en-IN" dirty="0" smtClean="0"/>
              <a:t>in poultry</a:t>
            </a:r>
            <a:r>
              <a:rPr lang="en-IN" dirty="0"/>
              <a:t>, etc. Some of these are also pathogenic </a:t>
            </a:r>
            <a:r>
              <a:rPr lang="en-IN" dirty="0" smtClean="0"/>
              <a:t>for </a:t>
            </a:r>
            <a:r>
              <a:rPr lang="nl-NL" dirty="0" smtClean="0"/>
              <a:t>man</a:t>
            </a:r>
            <a:r>
              <a:rPr lang="nl-NL" dirty="0"/>
              <a:t>, e.g., </a:t>
            </a:r>
            <a:r>
              <a:rPr lang="nl-NL" i="1" dirty="0"/>
              <a:t>S. cholera-suis, S. </a:t>
            </a:r>
            <a:r>
              <a:rPr lang="nl-NL" i="1" dirty="0" smtClean="0"/>
              <a:t>dublin.</a:t>
            </a:r>
          </a:p>
          <a:p>
            <a:pPr marL="0" indent="0" algn="just">
              <a:buNone/>
            </a:pPr>
            <a:r>
              <a:rPr lang="en-IN" dirty="0" smtClean="0"/>
              <a:t>(</a:t>
            </a:r>
            <a:r>
              <a:rPr lang="en-IN" dirty="0"/>
              <a:t>iii) </a:t>
            </a:r>
            <a:r>
              <a:rPr lang="en-IN" dirty="0" smtClean="0"/>
              <a:t>T</a:t>
            </a:r>
            <a:r>
              <a:rPr lang="en-IN" dirty="0"/>
              <a:t>hose with no particular host preference and can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  <a:r>
              <a:rPr lang="en-IN" dirty="0"/>
              <a:t>infect both man and animals e.g., </a:t>
            </a:r>
            <a:r>
              <a:rPr lang="en-IN" i="1" dirty="0" smtClean="0"/>
              <a:t>S. </a:t>
            </a:r>
            <a:r>
              <a:rPr lang="en-IN" i="1" dirty="0" err="1" smtClean="0"/>
              <a:t>typhimurium</a:t>
            </a:r>
            <a:r>
              <a:rPr lang="en-IN" i="1" dirty="0"/>
              <a:t>, </a:t>
            </a:r>
            <a:r>
              <a:rPr lang="en-IN" i="1" dirty="0" err="1"/>
              <a:t>S.enteritidis</a:t>
            </a:r>
            <a:r>
              <a:rPr lang="en-IN" i="1" dirty="0"/>
              <a:t>. </a:t>
            </a:r>
          </a:p>
          <a:p>
            <a:pPr algn="just"/>
            <a:r>
              <a:rPr lang="en-IN" dirty="0"/>
              <a:t>They can be transmitted from animals to man </a:t>
            </a:r>
            <a:r>
              <a:rPr lang="en-IN" dirty="0" smtClean="0"/>
              <a:t>and vice </a:t>
            </a:r>
            <a:r>
              <a:rPr lang="en-IN" dirty="0"/>
              <a:t>versa. </a:t>
            </a:r>
            <a:endParaRPr lang="en-IN" dirty="0" smtClean="0"/>
          </a:p>
          <a:p>
            <a:pPr algn="just"/>
            <a:r>
              <a:rPr lang="en-IN" i="1" dirty="0" smtClean="0"/>
              <a:t>S</a:t>
            </a:r>
            <a:r>
              <a:rPr lang="en-IN" i="1" dirty="0"/>
              <a:t>. </a:t>
            </a:r>
            <a:r>
              <a:rPr lang="en-IN" i="1" dirty="0" err="1"/>
              <a:t>typhimurium</a:t>
            </a:r>
            <a:r>
              <a:rPr lang="en-IN" i="1" dirty="0"/>
              <a:t> </a:t>
            </a:r>
            <a:r>
              <a:rPr lang="en-IN" dirty="0"/>
              <a:t>is responsible for </a:t>
            </a:r>
            <a:r>
              <a:rPr lang="en-IN" dirty="0" smtClean="0"/>
              <a:t>up to 50 </a:t>
            </a:r>
            <a:r>
              <a:rPr lang="en-IN" dirty="0"/>
              <a:t>per cent or more of all human </a:t>
            </a:r>
            <a:r>
              <a:rPr lang="en-IN" dirty="0" smtClean="0"/>
              <a:t>salmonella infections </a:t>
            </a:r>
            <a:r>
              <a:rPr lang="en-IN" dirty="0"/>
              <a:t>all over the world. </a:t>
            </a:r>
            <a:endParaRPr lang="en-IN" dirty="0" smtClean="0"/>
          </a:p>
          <a:p>
            <a:pPr algn="just"/>
            <a:r>
              <a:rPr lang="en-IN" i="1" dirty="0" smtClean="0"/>
              <a:t>S</a:t>
            </a:r>
            <a:r>
              <a:rPr lang="en-IN" i="1" dirty="0"/>
              <a:t>. </a:t>
            </a:r>
            <a:r>
              <a:rPr lang="en-IN" i="1" dirty="0" err="1"/>
              <a:t>enteritidis</a:t>
            </a:r>
            <a:r>
              <a:rPr lang="en-IN" i="1" dirty="0"/>
              <a:t> </a:t>
            </a:r>
            <a:r>
              <a:rPr lang="en-IN" dirty="0"/>
              <a:t>has </a:t>
            </a:r>
            <a:r>
              <a:rPr lang="en-IN" dirty="0" smtClean="0"/>
              <a:t>also emerged </a:t>
            </a:r>
            <a:r>
              <a:rPr lang="en-IN" dirty="0"/>
              <a:t>as an important pathogen</a:t>
            </a:r>
            <a:r>
              <a:rPr lang="en-IN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8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IN" dirty="0"/>
              <a:t>RESERVOIR AND SOURCES OF INFECTION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just"/>
            <a:r>
              <a:rPr lang="en-IN" dirty="0"/>
              <a:t>The </a:t>
            </a:r>
            <a:r>
              <a:rPr lang="en-IN" dirty="0" smtClean="0"/>
              <a:t>main reservoir </a:t>
            </a:r>
            <a:r>
              <a:rPr lang="en-IN" dirty="0"/>
              <a:t>of Salmonella is the intestinal tract of man </a:t>
            </a:r>
            <a:r>
              <a:rPr lang="en-IN" dirty="0" smtClean="0"/>
              <a:t>and animals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source of the infecting agent could </a:t>
            </a:r>
            <a:r>
              <a:rPr lang="en-IN" dirty="0" smtClean="0"/>
              <a:t>be contaminated </a:t>
            </a:r>
            <a:r>
              <a:rPr lang="en-IN" dirty="0"/>
              <a:t>food, animals, man or the environment.</a:t>
            </a:r>
          </a:p>
        </p:txBody>
      </p:sp>
    </p:spTree>
    <p:extLst>
      <p:ext uri="{BB962C8B-B14F-4D97-AF65-F5344CB8AC3E}">
        <p14:creationId xmlns:p14="http://schemas.microsoft.com/office/powerpoint/2010/main" xmlns="" val="5142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IN" i="1" dirty="0"/>
              <a:t>(a) Foods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Foods of animal </a:t>
            </a:r>
            <a:r>
              <a:rPr lang="en-IN" dirty="0" smtClean="0"/>
              <a:t>origin, </a:t>
            </a:r>
            <a:r>
              <a:rPr lang="en-IN" dirty="0"/>
              <a:t>particularly </a:t>
            </a:r>
            <a:r>
              <a:rPr lang="en-IN" dirty="0" smtClean="0"/>
              <a:t>commercially prepared </a:t>
            </a:r>
            <a:r>
              <a:rPr lang="en-IN" dirty="0"/>
              <a:t>foods such as </a:t>
            </a:r>
            <a:r>
              <a:rPr lang="en-IN" dirty="0">
                <a:solidFill>
                  <a:srgbClr val="FF0000"/>
                </a:solidFill>
              </a:rPr>
              <a:t>meat, poultry and egg products </a:t>
            </a:r>
            <a:r>
              <a:rPr lang="en-IN" dirty="0" smtClean="0"/>
              <a:t>are considered </a:t>
            </a:r>
            <a:r>
              <a:rPr lang="en-IN" dirty="0"/>
              <a:t>to be the primary sources of salmonellosis. </a:t>
            </a:r>
            <a:endParaRPr lang="en-IN" dirty="0" smtClean="0"/>
          </a:p>
          <a:p>
            <a:pPr algn="just"/>
            <a:r>
              <a:rPr lang="en-IN" dirty="0" smtClean="0"/>
              <a:t>Most</a:t>
            </a:r>
            <a:r>
              <a:rPr lang="en-IN" dirty="0"/>
              <a:t> </a:t>
            </a:r>
            <a:r>
              <a:rPr lang="en-IN" dirty="0" smtClean="0"/>
              <a:t>of </a:t>
            </a:r>
            <a:r>
              <a:rPr lang="en-IN" dirty="0"/>
              <a:t>these foods, e.g., meat and poultry become </a:t>
            </a:r>
            <a:r>
              <a:rPr lang="en-IN" dirty="0" smtClean="0">
                <a:solidFill>
                  <a:srgbClr val="FF0000"/>
                </a:solidFill>
              </a:rPr>
              <a:t>contaminated during </a:t>
            </a:r>
            <a:r>
              <a:rPr lang="en-IN" dirty="0">
                <a:solidFill>
                  <a:srgbClr val="FF0000"/>
                </a:solidFill>
              </a:rPr>
              <a:t>slaughter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Every </a:t>
            </a:r>
            <a:r>
              <a:rPr lang="en-IN" dirty="0"/>
              <a:t>food that is </a:t>
            </a:r>
            <a:r>
              <a:rPr lang="en-IN" dirty="0">
                <a:solidFill>
                  <a:srgbClr val="FF0000"/>
                </a:solidFill>
              </a:rPr>
              <a:t>produced or </a:t>
            </a:r>
            <a:r>
              <a:rPr lang="en-IN" dirty="0" smtClean="0">
                <a:solidFill>
                  <a:srgbClr val="FF0000"/>
                </a:solidFill>
              </a:rPr>
              <a:t>processed (including </a:t>
            </a:r>
            <a:r>
              <a:rPr lang="en-IN" dirty="0">
                <a:solidFill>
                  <a:srgbClr val="FF0000"/>
                </a:solidFill>
              </a:rPr>
              <a:t>chocolates, spices, coconut) in a </a:t>
            </a:r>
            <a:r>
              <a:rPr lang="en-IN" dirty="0" smtClean="0">
                <a:solidFill>
                  <a:srgbClr val="FF0000"/>
                </a:solidFill>
              </a:rPr>
              <a:t>contaminated environment</a:t>
            </a:r>
            <a:r>
              <a:rPr lang="en-IN" dirty="0" smtClean="0"/>
              <a:t> </a:t>
            </a:r>
            <a:r>
              <a:rPr lang="en-IN" dirty="0"/>
              <a:t>may become contaminated. </a:t>
            </a:r>
            <a:endParaRPr lang="en-IN" dirty="0" smtClean="0"/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Cross-contamination of </a:t>
            </a:r>
            <a:r>
              <a:rPr lang="en-IN" dirty="0">
                <a:solidFill>
                  <a:srgbClr val="FF0000"/>
                </a:solidFill>
              </a:rPr>
              <a:t>cooked foods from raw </a:t>
            </a:r>
            <a:r>
              <a:rPr lang="en-IN" dirty="0" smtClean="0">
                <a:solidFill>
                  <a:srgbClr val="FF0000"/>
                </a:solidFill>
              </a:rPr>
              <a:t>ingredients, kitchen </a:t>
            </a:r>
            <a:r>
              <a:rPr lang="en-IN" dirty="0">
                <a:solidFill>
                  <a:srgbClr val="FF0000"/>
                </a:solidFill>
              </a:rPr>
              <a:t>utensils or surfaces </a:t>
            </a:r>
            <a:r>
              <a:rPr lang="en-IN" dirty="0"/>
              <a:t>has been described frequently </a:t>
            </a:r>
            <a:r>
              <a:rPr lang="en-IN" dirty="0" smtClean="0"/>
              <a:t>as a </a:t>
            </a:r>
            <a:r>
              <a:rPr lang="en-IN" dirty="0"/>
              <a:t>cause of </a:t>
            </a:r>
            <a:r>
              <a:rPr lang="en-IN" dirty="0" smtClean="0"/>
              <a:t>salmonellosis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 smtClean="0"/>
              <a:t>Eggs </a:t>
            </a:r>
            <a:r>
              <a:rPr lang="en-IN" dirty="0"/>
              <a:t>may be infected </a:t>
            </a:r>
            <a:r>
              <a:rPr lang="en-IN" dirty="0" smtClean="0"/>
              <a:t>directly through </a:t>
            </a:r>
            <a:r>
              <a:rPr lang="en-IN" dirty="0">
                <a:solidFill>
                  <a:srgbClr val="FF0000"/>
                </a:solidFill>
              </a:rPr>
              <a:t>shell-cracks</a:t>
            </a:r>
            <a:r>
              <a:rPr lang="en-IN" dirty="0"/>
              <a:t>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4592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i="1" dirty="0"/>
              <a:t>(b) Animals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just"/>
            <a:r>
              <a:rPr lang="en-IN" dirty="0"/>
              <a:t>Animals are the hosts and the principal vectors </a:t>
            </a:r>
            <a:r>
              <a:rPr lang="en-IN" dirty="0" smtClean="0"/>
              <a:t>of zoonotic </a:t>
            </a:r>
            <a:r>
              <a:rPr lang="en-IN" dirty="0"/>
              <a:t>salmonellosis. </a:t>
            </a:r>
            <a:endParaRPr lang="en-IN" dirty="0" smtClean="0"/>
          </a:p>
          <a:p>
            <a:pPr algn="just"/>
            <a:r>
              <a:rPr lang="en-IN" dirty="0" smtClean="0"/>
              <a:t>Many </a:t>
            </a:r>
            <a:r>
              <a:rPr lang="en-IN" dirty="0"/>
              <a:t>animals including </a:t>
            </a:r>
            <a:r>
              <a:rPr lang="en-IN" dirty="0" smtClean="0">
                <a:solidFill>
                  <a:srgbClr val="FF0000"/>
                </a:solidFill>
              </a:rPr>
              <a:t>cattle, swine</a:t>
            </a:r>
            <a:r>
              <a:rPr lang="en-IN" dirty="0">
                <a:solidFill>
                  <a:srgbClr val="FF0000"/>
                </a:solidFill>
              </a:rPr>
              <a:t>, rodents and fowl </a:t>
            </a:r>
            <a:r>
              <a:rPr lang="en-IN" dirty="0"/>
              <a:t>are naturally infected with a </a:t>
            </a:r>
            <a:r>
              <a:rPr lang="en-IN" dirty="0" smtClean="0"/>
              <a:t>variety of </a:t>
            </a:r>
            <a:r>
              <a:rPr lang="en-IN" dirty="0"/>
              <a:t>salmonellae and have the bacilli in their tissues (meat</a:t>
            </a:r>
            <a:r>
              <a:rPr lang="en-IN" dirty="0" smtClean="0"/>
              <a:t>), eggs </a:t>
            </a:r>
            <a:r>
              <a:rPr lang="en-IN" dirty="0"/>
              <a:t>or excreta. </a:t>
            </a:r>
            <a:endParaRPr lang="en-IN" dirty="0" smtClean="0"/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Carriers</a:t>
            </a:r>
            <a:r>
              <a:rPr lang="en-IN" dirty="0" smtClean="0"/>
              <a:t> </a:t>
            </a:r>
            <a:r>
              <a:rPr lang="en-IN" dirty="0"/>
              <a:t>occur among both man </a:t>
            </a:r>
            <a:r>
              <a:rPr lang="en-IN" dirty="0" smtClean="0"/>
              <a:t>and animals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9992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( c) 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Salmonellae are widely distributed in the </a:t>
            </a:r>
            <a:r>
              <a:rPr lang="en-IN" dirty="0" smtClean="0"/>
              <a:t>environment- in </a:t>
            </a:r>
            <a:r>
              <a:rPr lang="en-IN" dirty="0">
                <a:solidFill>
                  <a:srgbClr val="FF0000"/>
                </a:solidFill>
              </a:rPr>
              <a:t>dust, water, manure, sewage, sludge, vegetables, </a:t>
            </a:r>
            <a:r>
              <a:rPr lang="en-IN" dirty="0" smtClean="0">
                <a:solidFill>
                  <a:srgbClr val="FF0000"/>
                </a:solidFill>
              </a:rPr>
              <a:t>insects, birds</a:t>
            </a:r>
            <a:r>
              <a:rPr lang="en-IN" dirty="0">
                <a:solidFill>
                  <a:srgbClr val="FF0000"/>
                </a:solidFill>
              </a:rPr>
              <a:t>, fish, rodents and other mammals. 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/>
              <a:t>They </a:t>
            </a:r>
            <a:r>
              <a:rPr lang="en-IN" dirty="0"/>
              <a:t>can survive </a:t>
            </a:r>
            <a:r>
              <a:rPr lang="en-IN" dirty="0" smtClean="0"/>
              <a:t>in soil </a:t>
            </a:r>
            <a:r>
              <a:rPr lang="en-IN" dirty="0"/>
              <a:t>for </a:t>
            </a:r>
            <a:r>
              <a:rPr lang="en-IN" dirty="0" smtClean="0"/>
              <a:t>months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 smtClean="0"/>
              <a:t>They </a:t>
            </a:r>
            <a:r>
              <a:rPr lang="en-IN" dirty="0"/>
              <a:t>may even multiply in the </a:t>
            </a:r>
            <a:r>
              <a:rPr lang="en-IN" dirty="0" smtClean="0"/>
              <a:t>warm environment. </a:t>
            </a:r>
          </a:p>
          <a:p>
            <a:pPr algn="just"/>
            <a:r>
              <a:rPr lang="en-IN" dirty="0" smtClean="0"/>
              <a:t>Man </a:t>
            </a:r>
            <a:r>
              <a:rPr lang="en-IN" dirty="0"/>
              <a:t>may be infected from these sources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1301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b="1" dirty="0"/>
              <a:t>Mode of transmission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just"/>
            <a:r>
              <a:rPr lang="en-IN" dirty="0">
                <a:solidFill>
                  <a:srgbClr val="FF0000"/>
                </a:solidFill>
              </a:rPr>
              <a:t>By ingestion </a:t>
            </a:r>
            <a:r>
              <a:rPr lang="en-IN" dirty="0"/>
              <a:t>of contaminated food or drink. 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Direct </a:t>
            </a:r>
            <a:r>
              <a:rPr lang="en-IN" dirty="0">
                <a:solidFill>
                  <a:srgbClr val="FF0000"/>
                </a:solidFill>
              </a:rPr>
              <a:t>contact </a:t>
            </a:r>
            <a:r>
              <a:rPr lang="en-IN" dirty="0" smtClean="0"/>
              <a:t>with domestic </a:t>
            </a:r>
            <a:r>
              <a:rPr lang="en-IN" dirty="0"/>
              <a:t>animals especially such as dogs, pigeons, </a:t>
            </a:r>
            <a:r>
              <a:rPr lang="en-IN" dirty="0" smtClean="0"/>
              <a:t>rats, mice </a:t>
            </a:r>
            <a:r>
              <a:rPr lang="en-IN" dirty="0"/>
              <a:t>and insects. </a:t>
            </a:r>
            <a:endParaRPr lang="en-IN" dirty="0" smtClean="0"/>
          </a:p>
          <a:p>
            <a:pPr algn="just"/>
            <a:r>
              <a:rPr lang="en-IN" dirty="0" smtClean="0"/>
              <a:t>Once </a:t>
            </a:r>
            <a:r>
              <a:rPr lang="en-IN" dirty="0"/>
              <a:t>man is infected, he becomes </a:t>
            </a:r>
            <a:r>
              <a:rPr lang="en-IN" dirty="0" smtClean="0"/>
              <a:t>a source </a:t>
            </a:r>
            <a:r>
              <a:rPr lang="en-IN" dirty="0"/>
              <a:t>(case or carrier) and the infection may spread </a:t>
            </a:r>
            <a:r>
              <a:rPr lang="en-IN" dirty="0" smtClean="0"/>
              <a:t>to others </a:t>
            </a:r>
            <a:r>
              <a:rPr lang="en-IN" dirty="0"/>
              <a:t>by the </a:t>
            </a:r>
            <a:r>
              <a:rPr lang="en-IN" dirty="0">
                <a:solidFill>
                  <a:srgbClr val="FF0000"/>
                </a:solidFill>
              </a:rPr>
              <a:t>faecal-oral route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Transmission is facilitated by food handling </a:t>
            </a:r>
            <a:r>
              <a:rPr lang="en-IN" dirty="0" smtClean="0"/>
              <a:t>methods, local </a:t>
            </a:r>
            <a:r>
              <a:rPr lang="en-IN" dirty="0"/>
              <a:t>customs, cooking and food habits, food </a:t>
            </a:r>
            <a:r>
              <a:rPr lang="en-IN" dirty="0" smtClean="0"/>
              <a:t>processing, storage </a:t>
            </a:r>
            <a:r>
              <a:rPr lang="en-IN" dirty="0"/>
              <a:t>and distribution methods, and prevailing </a:t>
            </a:r>
            <a:r>
              <a:rPr lang="en-IN" dirty="0" smtClean="0"/>
              <a:t>sanitary conditions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6515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1801</Words>
  <Application>Microsoft Office PowerPoint</Application>
  <PresentationFormat>On-screen Show (4:3)</PresentationFormat>
  <Paragraphs>151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Zoonotic diseases</vt:lpstr>
      <vt:lpstr>Slide 2</vt:lpstr>
      <vt:lpstr>Slide 3</vt:lpstr>
      <vt:lpstr>AGENT</vt:lpstr>
      <vt:lpstr>RESERVOIR AND SOURCES OF INFECTION </vt:lpstr>
      <vt:lpstr>(a) Foods</vt:lpstr>
      <vt:lpstr>(b) Animals</vt:lpstr>
      <vt:lpstr>( c) Environment</vt:lpstr>
      <vt:lpstr>Mode of transmission</vt:lpstr>
      <vt:lpstr>Incubation period</vt:lpstr>
      <vt:lpstr>CLINICAL FEATURES</vt:lpstr>
      <vt:lpstr>Enteric fever</vt:lpstr>
      <vt:lpstr>(ii) Salmonella enterocolitis (gastroenteritis)</vt:lpstr>
      <vt:lpstr>(iii) Septicaemia with focal lesions</vt:lpstr>
      <vt:lpstr>Slide 15</vt:lpstr>
      <vt:lpstr>RICKETTSIAL ZOONOSES (RickettsiaI diseases)</vt:lpstr>
      <vt:lpstr>Slide 17</vt:lpstr>
      <vt:lpstr>Causal agents</vt:lpstr>
      <vt:lpstr>CLINICAL FEATURES</vt:lpstr>
      <vt:lpstr>Slide 20</vt:lpstr>
      <vt:lpstr>Slide 21</vt:lpstr>
      <vt:lpstr>SCRUB TYPHUS</vt:lpstr>
      <vt:lpstr>Slide 23</vt:lpstr>
      <vt:lpstr>INDIAN TICK TYPHUS</vt:lpstr>
      <vt:lpstr>Control measures</vt:lpstr>
      <vt:lpstr>Q FEVER</vt:lpstr>
      <vt:lpstr>Slide 27</vt:lpstr>
      <vt:lpstr>OTHER RICKETTSIAL INFECTIONS</vt:lpstr>
      <vt:lpstr>1. Epidemic typhus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SALMONELLOSIS</dc:title>
  <dc:creator>Ajith.V.S.</dc:creator>
  <cp:lastModifiedBy>Dept. Of CM</cp:lastModifiedBy>
  <cp:revision>35</cp:revision>
  <dcterms:created xsi:type="dcterms:W3CDTF">2006-08-16T00:00:00Z</dcterms:created>
  <dcterms:modified xsi:type="dcterms:W3CDTF">2020-11-05T05:49:12Z</dcterms:modified>
</cp:coreProperties>
</file>